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75" d="100"/>
          <a:sy n="75" d="100"/>
        </p:scale>
        <p:origin x="10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s://padlet.com/ssport2022/19xdhyld19rs1pju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700808"/>
            <a:ext cx="7128792" cy="2057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Календарный  план  мероприятий </a:t>
            </a:r>
          </a:p>
          <a:p>
            <a:pPr algn="ctr">
              <a:lnSpc>
                <a:spcPct val="114000"/>
              </a:lnSpc>
            </a:pPr>
            <a:r>
              <a:rPr lang="ru-RU" sz="2800" b="1" spc="-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 р</a:t>
            </a:r>
            <a:r>
              <a:rPr lang="ru-RU" sz="2800" b="1" spc="-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абочей  программе воспитания  </a:t>
            </a:r>
            <a:br>
              <a:rPr lang="ru-RU" sz="2800" b="1" spc="-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spc="-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БОУ ДО  г. Омска «</a:t>
            </a:r>
            <a:r>
              <a:rPr lang="ru-RU" sz="2800" b="1" spc="-1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ГорДЮЦ</a:t>
            </a:r>
            <a:r>
              <a:rPr lang="ru-RU" sz="2800" b="1" spc="-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– 2022учебный год</a:t>
            </a:r>
            <a:r>
              <a:rPr lang="ru-RU" sz="2800" b="1" spc="-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7560840" cy="100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образовательное учреждение дополнительного образования детей города Омска «Городской детский (юношеский) центр»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149080"/>
            <a:ext cx="3528392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команда педагогов:</a:t>
            </a:r>
          </a:p>
          <a:p>
            <a:pPr>
              <a:lnSpc>
                <a:spcPct val="114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Домарёнок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И.Г.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Зайцева Е.А.</a:t>
            </a:r>
          </a:p>
          <a:p>
            <a:pPr>
              <a:lnSpc>
                <a:spcPct val="114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Нейланд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352928" cy="510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Концепции духовно-нравственного развития и воспитания личности гражданина России сформулирована важнейшая цель современного отечественного образования и приоритетная задача общества и государства - воспитание, социально-педагогическая поддержка становления и развития высоконравственного, ответственного, творческого, инициативного, компетентного гражданина России. </a:t>
            </a: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Рабочая программа воспитания БОУ ДО г. Омска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ГорДЮЦ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направлена на личностное развитие обучающихся,  формирование основ российской идентичности,  мотивацию к познанию,  обучению и саморазвитию, активное участие в социально-значимой деятельности.</a:t>
            </a: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Нами был разработан  Календарный план воспитательных мероприятий на 2021 – 2022 учебный год. Реализован Календарный план на обучающихся БОУ ДО г. Омска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ГорДЮЦ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в детских объединениях «Авангард», «Непоседы», «Стрижи» на базе дошкольных образовательных учреждений города Омска (Д/С№ 244, Д/С № 355, Д/С № 176, Д/С № 51).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Times New Roman"/>
              </a:rPr>
              <a:t>Цель программы: </a:t>
            </a:r>
            <a:r>
              <a:rPr lang="ru-RU" dirty="0" smtClean="0">
                <a:latin typeface="Times New Roman"/>
              </a:rPr>
              <a:t>создание единого </a:t>
            </a:r>
            <a:r>
              <a:rPr lang="ru-RU" dirty="0" err="1" smtClean="0">
                <a:latin typeface="Times New Roman"/>
              </a:rPr>
              <a:t>социокультурного</a:t>
            </a:r>
            <a:r>
              <a:rPr lang="ru-RU" dirty="0" smtClean="0">
                <a:latin typeface="Times New Roman"/>
              </a:rPr>
              <a:t> и образовательного пространства, способствующего личностному развитию учащихся, укреплению здоровья, физическому и творческому совершенствованию, профессиональному самоопределению средствами дополнительного образования в БОУ ДО г. Омска «</a:t>
            </a:r>
            <a:r>
              <a:rPr lang="ru-RU" dirty="0" err="1" smtClean="0">
                <a:latin typeface="Times New Roman"/>
              </a:rPr>
              <a:t>ГорДЮЦ</a:t>
            </a:r>
            <a:r>
              <a:rPr lang="ru-RU" dirty="0" smtClean="0">
                <a:latin typeface="Times New Roman"/>
              </a:rPr>
              <a:t>».</a:t>
            </a:r>
          </a:p>
          <a:p>
            <a:pPr>
              <a:lnSpc>
                <a:spcPct val="114000"/>
              </a:lnSpc>
            </a:pPr>
            <a:endParaRPr lang="ru-RU" dirty="0" smtClean="0">
              <a:latin typeface="Times New Roman"/>
            </a:endParaRPr>
          </a:p>
          <a:p>
            <a:pPr marL="114300" lvl="0">
              <a:lnSpc>
                <a:spcPct val="114000"/>
              </a:lnSpc>
              <a:buClr>
                <a:srgbClr val="A9A57C"/>
              </a:buClr>
            </a:pPr>
            <a:r>
              <a:rPr lang="ru-RU" b="1" dirty="0" smtClean="0">
                <a:latin typeface="Times New Roman"/>
              </a:rPr>
              <a:t>Задачи:</a:t>
            </a:r>
          </a:p>
          <a:p>
            <a:pPr marL="342900" lvl="0" indent="-228600" algn="just">
              <a:lnSpc>
                <a:spcPct val="114000"/>
              </a:lnSpc>
              <a:buClr>
                <a:srgbClr val="A9A57C"/>
              </a:buClr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сохранять и укреплять физическое, психологическое и  нравственное здоровье детей и подростков, формируя ценностное отношение к безопасной жизнедеятельности;</a:t>
            </a:r>
          </a:p>
          <a:p>
            <a:pPr marL="342900" lvl="0" indent="-228600" algn="just">
              <a:lnSpc>
                <a:spcPct val="114000"/>
              </a:lnSpc>
              <a:buClr>
                <a:srgbClr val="A9A57C"/>
              </a:buClr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способствовать становлению и развитию личности обучающихся с учетом индивидуальности, формируя основы гражданской культуры;</a:t>
            </a:r>
          </a:p>
          <a:p>
            <a:pPr marL="342900" lvl="0" indent="-228600" algn="just">
              <a:lnSpc>
                <a:spcPct val="114000"/>
              </a:lnSpc>
              <a:buClr>
                <a:srgbClr val="A9A57C"/>
              </a:buClr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обеспечивать удовлетворение индивидуальных потребностей обучающихся в физическом совершенствовании, творческом и нравственном развитии, а также в реализации лидерского потенциала;</a:t>
            </a:r>
          </a:p>
          <a:p>
            <a:pPr marL="342900" lvl="0" indent="-228600" algn="just">
              <a:lnSpc>
                <a:spcPct val="114000"/>
              </a:lnSpc>
              <a:buClr>
                <a:srgbClr val="A9A57C"/>
              </a:buClr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содействовать профессиональной ориентации учащихся.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8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105508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20210216_091437_HDR.jpg"/>
          <p:cNvPicPr>
            <a:picLocks noChangeAspect="1"/>
          </p:cNvPicPr>
          <p:nvPr/>
        </p:nvPicPr>
        <p:blipFill>
          <a:blip r:embed="rId3" cstate="print"/>
          <a:srcRect l="4260" r="23312" b="29000"/>
          <a:stretch>
            <a:fillRect/>
          </a:stretch>
        </p:blipFill>
        <p:spPr>
          <a:xfrm>
            <a:off x="179512" y="1772816"/>
            <a:ext cx="2105515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83768" y="404664"/>
            <a:ext cx="4176464" cy="577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Поставленные задачи решались непосредственно на проводимых занятиях, а так же нами были разработаны и проведены тематические мероприятия, мероприятия  в рамках проекта «Олимпийцы среди нас!», культурно-образовательные события (конспекты, презентации, положения  размещены: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https://padlet.com/ssport2022/19xdhyld19rs1pju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Обучающееся детских объединений приняли участие в соревнованиях, конкурсах, олимпиадах различного уровня,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событиях в социальных сетях. 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Проводилась мероприятия с участием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8806.jpg"/>
          <p:cNvPicPr>
            <a:picLocks noChangeAspect="1"/>
          </p:cNvPicPr>
          <p:nvPr/>
        </p:nvPicPr>
        <p:blipFill>
          <a:blip r:embed="rId5" cstate="print"/>
          <a:srcRect l="11854" t="16400" r="27093" b="3801"/>
          <a:stretch>
            <a:fillRect/>
          </a:stretch>
        </p:blipFill>
        <p:spPr>
          <a:xfrm>
            <a:off x="6876256" y="5013176"/>
            <a:ext cx="2106000" cy="154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1808" t="6801" r="15293" b="7881"/>
          <a:stretch>
            <a:fillRect/>
          </a:stretch>
        </p:blipFill>
        <p:spPr bwMode="auto">
          <a:xfrm>
            <a:off x="179512" y="3429000"/>
            <a:ext cx="2116267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6754" t="8961" r="13150" b="19760"/>
          <a:stretch>
            <a:fillRect/>
          </a:stretch>
        </p:blipFill>
        <p:spPr bwMode="auto">
          <a:xfrm>
            <a:off x="6876256" y="3356992"/>
            <a:ext cx="2106000" cy="1561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HOTO-2021-10-27-14-24-15.jpg"/>
          <p:cNvPicPr>
            <a:picLocks noChangeAspect="1"/>
          </p:cNvPicPr>
          <p:nvPr/>
        </p:nvPicPr>
        <p:blipFill>
          <a:blip r:embed="rId8" cstate="print"/>
          <a:srcRect l="7985" r="16925"/>
          <a:stretch>
            <a:fillRect/>
          </a:stretch>
        </p:blipFill>
        <p:spPr>
          <a:xfrm>
            <a:off x="6876256" y="1700808"/>
            <a:ext cx="2106000" cy="1577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HOTO-2022-02-04-11-23-37.jpg"/>
          <p:cNvPicPr>
            <a:picLocks noChangeAspect="1"/>
          </p:cNvPicPr>
          <p:nvPr/>
        </p:nvPicPr>
        <p:blipFill>
          <a:blip r:embed="rId9" cstate="print">
            <a:lum bright="-10000"/>
          </a:blip>
          <a:stretch>
            <a:fillRect/>
          </a:stretch>
        </p:blipFill>
        <p:spPr>
          <a:xfrm>
            <a:off x="179512" y="5085185"/>
            <a:ext cx="2106000" cy="150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age-15-11-22-06-00.jpeg"/>
          <p:cNvPicPr>
            <a:picLocks noChangeAspect="1"/>
          </p:cNvPicPr>
          <p:nvPr/>
        </p:nvPicPr>
        <p:blipFill>
          <a:blip r:embed="rId10" cstate="print">
            <a:lum/>
          </a:blip>
          <a:srcRect l="12988" t="18500" r="12201" b="9051"/>
          <a:stretch>
            <a:fillRect/>
          </a:stretch>
        </p:blipFill>
        <p:spPr>
          <a:xfrm>
            <a:off x="6876256" y="116632"/>
            <a:ext cx="2106000" cy="1529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12968" cy="815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Результативность освоения обучающимися программы воспитания оценивалась по следующим показателям: отношение к занятиям, социально-коммуникативное проявление, нравственные установки, участие в мероприятиях.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Формами подведения итогов реализации рабочей программы воспитания БОУ ДО г. Омска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ГорДЮЦ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служат результаты педагогического наблюдения, анкетирования родителей и участия обучающихся в культурно – образовательных мероприятиях различного уровня.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Анализ проведенной деятельности показал, к концу года обучающиеся: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 взаимодействуют со сверстниками и взрослыми на принципах уважения и взаимопомощи; 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способны договариваться, учитывать интересы и чувства других, сопереживать неудачам и радоваться успехам других;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проявляют дисциплинированность, трудолюбие и упорство в достижении поставленных целей, управляют своими эмоциями в игровых ситуациях и условиях соревнований;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умеют подчиняться правилам и социальным нормам;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характеризуют действия и поступки, дают им объективную оценку на основе освоенных знаний и имеющегося опыта;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способны организовывать самостоятельную деятельность с учетом требований безопасности;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 участвуют во всех предлагаемых мероприятиях.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230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в детском  объединении осуществляется через реализацию мероприятий и проектов, участие обучающихся в различных событиях. Все мероприятия и проекты нацелены на развитие потенциала каждого участника, носят воспитательный и социальный характер.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Наш Календарный план мероприятий к рабочей программе БОУ ДО г.Омска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ГорДЮЦ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разработанные к нему конспекты , презентации могут быть легко адаптированы 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реализованы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любым педагогом.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473</TotalTime>
  <Words>207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ГорДЮЦ</cp:lastModifiedBy>
  <cp:revision>46</cp:revision>
  <dcterms:created xsi:type="dcterms:W3CDTF">2022-11-15T06:27:56Z</dcterms:created>
  <dcterms:modified xsi:type="dcterms:W3CDTF">2022-11-16T07:56:50Z</dcterms:modified>
</cp:coreProperties>
</file>